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8" r:id="rId3"/>
    <p:sldId id="324" r:id="rId4"/>
    <p:sldId id="325" r:id="rId5"/>
    <p:sldId id="327" r:id="rId6"/>
    <p:sldId id="328" r:id="rId7"/>
    <p:sldId id="326" r:id="rId8"/>
    <p:sldId id="263" r:id="rId9"/>
    <p:sldId id="291" r:id="rId10"/>
    <p:sldId id="295" r:id="rId11"/>
    <p:sldId id="432" r:id="rId12"/>
    <p:sldId id="433" r:id="rId13"/>
    <p:sldId id="434" r:id="rId14"/>
    <p:sldId id="435" r:id="rId15"/>
    <p:sldId id="436" r:id="rId16"/>
    <p:sldId id="437" r:id="rId17"/>
    <p:sldId id="438" r:id="rId18"/>
    <p:sldId id="439" r:id="rId19"/>
    <p:sldId id="301" r:id="rId20"/>
    <p:sldId id="440" r:id="rId21"/>
    <p:sldId id="374" r:id="rId22"/>
    <p:sldId id="441" r:id="rId23"/>
    <p:sldId id="375" r:id="rId24"/>
    <p:sldId id="442" r:id="rId25"/>
    <p:sldId id="376" r:id="rId26"/>
    <p:sldId id="443" r:id="rId27"/>
    <p:sldId id="377" r:id="rId28"/>
    <p:sldId id="533" r:id="rId29"/>
    <p:sldId id="444" r:id="rId30"/>
    <p:sldId id="306" r:id="rId31"/>
    <p:sldId id="381" r:id="rId32"/>
    <p:sldId id="445" r:id="rId33"/>
    <p:sldId id="380" r:id="rId34"/>
    <p:sldId id="446" r:id="rId35"/>
    <p:sldId id="379" r:id="rId36"/>
    <p:sldId id="447" r:id="rId37"/>
    <p:sldId id="378" r:id="rId38"/>
    <p:sldId id="448" r:id="rId39"/>
    <p:sldId id="312" r:id="rId40"/>
    <p:sldId id="449" r:id="rId41"/>
    <p:sldId id="384" r:id="rId42"/>
    <p:sldId id="451" r:id="rId43"/>
    <p:sldId id="385" r:id="rId44"/>
    <p:sldId id="450" r:id="rId45"/>
    <p:sldId id="383" r:id="rId46"/>
    <p:sldId id="452" r:id="rId47"/>
    <p:sldId id="382" r:id="rId48"/>
    <p:sldId id="453" r:id="rId49"/>
    <p:sldId id="318" r:id="rId50"/>
    <p:sldId id="454" r:id="rId51"/>
    <p:sldId id="388" r:id="rId52"/>
    <p:sldId id="455" r:id="rId53"/>
    <p:sldId id="387" r:id="rId54"/>
    <p:sldId id="456" r:id="rId55"/>
    <p:sldId id="386" r:id="rId56"/>
    <p:sldId id="457" r:id="rId57"/>
    <p:sldId id="389" r:id="rId58"/>
    <p:sldId id="458" r:id="rId59"/>
    <p:sldId id="320" r:id="rId60"/>
    <p:sldId id="459" r:id="rId61"/>
    <p:sldId id="393" r:id="rId62"/>
    <p:sldId id="460" r:id="rId63"/>
    <p:sldId id="392" r:id="rId64"/>
    <p:sldId id="461" r:id="rId65"/>
    <p:sldId id="391" r:id="rId66"/>
    <p:sldId id="462" r:id="rId67"/>
    <p:sldId id="390" r:id="rId68"/>
    <p:sldId id="463" r:id="rId69"/>
    <p:sldId id="329" r:id="rId70"/>
    <p:sldId id="330" r:id="rId71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/>
  </p:normalViewPr>
  <p:slideViewPr>
    <p:cSldViewPr>
      <p:cViewPr varScale="1">
        <p:scale>
          <a:sx n="107" d="100"/>
          <a:sy n="107" d="100"/>
        </p:scale>
        <p:origin x="-84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24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B26AE-D73B-4E22-B0E5-3AD16B766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A21DB-F252-4468-882F-DF5EABB5D9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67707-2D80-4452-BE6B-BA8BE3310A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142A8-6EC3-4AC5-9526-7D4538260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5A8C5-90F0-457E-A22E-D78D0B9139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1DDFB-2364-4A32-A1CB-D758111F5E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4B409-8B3F-4E39-B279-6B64109E6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B89B1-120E-4A22-AA80-FE0A2593E1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DA857-B73F-4B94-8AA6-9EB5B613AD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A2C66-B8BF-4871-A42A-4AC0015CF4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BD092-AEAD-4717-88AE-4180E577C4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F934BC2-E486-4C10-ADC9-3046454C5B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3.wav"/><Relationship Id="rId7" Type="http://schemas.openxmlformats.org/officeDocument/2006/relationships/image" Target="../media/image3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4" Type="http://schemas.openxmlformats.org/officeDocument/2006/relationships/audio" Target="file:///\\UDFS01\SSSTAFF\jsundlin\UD_2009_FOLDER\TEMPLATES\REVIEW_GAMES\Jeopardy_Think_Music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\\udhs-fs\staff\jspangen\UD_2008_FOLDER\TEMPLATES\Jeopardy_Think_Music.mp3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audio" Target="../media/audio5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27.xml"/><Relationship Id="rId18" Type="http://schemas.openxmlformats.org/officeDocument/2006/relationships/slide" Target="slide37.xml"/><Relationship Id="rId26" Type="http://schemas.openxmlformats.org/officeDocument/2006/relationships/slide" Target="slide53.xml"/><Relationship Id="rId3" Type="http://schemas.openxmlformats.org/officeDocument/2006/relationships/image" Target="../media/image5.png"/><Relationship Id="rId21" Type="http://schemas.openxmlformats.org/officeDocument/2006/relationships/slide" Target="slide41.xml"/><Relationship Id="rId34" Type="http://schemas.openxmlformats.org/officeDocument/2006/relationships/slide" Target="slide69.xml"/><Relationship Id="rId7" Type="http://schemas.openxmlformats.org/officeDocument/2006/relationships/slide" Target="slide15.xml"/><Relationship Id="rId12" Type="http://schemas.openxmlformats.org/officeDocument/2006/relationships/slide" Target="slide25.xml"/><Relationship Id="rId17" Type="http://schemas.openxmlformats.org/officeDocument/2006/relationships/slide" Target="slide35.xml"/><Relationship Id="rId25" Type="http://schemas.openxmlformats.org/officeDocument/2006/relationships/slide" Target="slide51.xml"/><Relationship Id="rId33" Type="http://schemas.openxmlformats.org/officeDocument/2006/relationships/slide" Target="slide67.xml"/><Relationship Id="rId2" Type="http://schemas.openxmlformats.org/officeDocument/2006/relationships/slideLayout" Target="../slideLayouts/slideLayout7.xml"/><Relationship Id="rId16" Type="http://schemas.openxmlformats.org/officeDocument/2006/relationships/slide" Target="slide33.xml"/><Relationship Id="rId20" Type="http://schemas.openxmlformats.org/officeDocument/2006/relationships/slide" Target="slide43.xml"/><Relationship Id="rId29" Type="http://schemas.openxmlformats.org/officeDocument/2006/relationships/slide" Target="slide59.xml"/><Relationship Id="rId1" Type="http://schemas.openxmlformats.org/officeDocument/2006/relationships/themeOverride" Target="../theme/themeOverride1.xml"/><Relationship Id="rId6" Type="http://schemas.openxmlformats.org/officeDocument/2006/relationships/slide" Target="slide13.xml"/><Relationship Id="rId11" Type="http://schemas.openxmlformats.org/officeDocument/2006/relationships/slide" Target="slide23.xml"/><Relationship Id="rId24" Type="http://schemas.openxmlformats.org/officeDocument/2006/relationships/slide" Target="slide49.xml"/><Relationship Id="rId32" Type="http://schemas.openxmlformats.org/officeDocument/2006/relationships/slide" Target="slide65.xml"/><Relationship Id="rId5" Type="http://schemas.openxmlformats.org/officeDocument/2006/relationships/slide" Target="slide11.xml"/><Relationship Id="rId15" Type="http://schemas.openxmlformats.org/officeDocument/2006/relationships/slide" Target="slide31.xml"/><Relationship Id="rId23" Type="http://schemas.openxmlformats.org/officeDocument/2006/relationships/slide" Target="slide47.xml"/><Relationship Id="rId28" Type="http://schemas.openxmlformats.org/officeDocument/2006/relationships/slide" Target="slide57.xml"/><Relationship Id="rId10" Type="http://schemas.openxmlformats.org/officeDocument/2006/relationships/slide" Target="slide21.xml"/><Relationship Id="rId19" Type="http://schemas.openxmlformats.org/officeDocument/2006/relationships/slide" Target="slide39.xml"/><Relationship Id="rId31" Type="http://schemas.openxmlformats.org/officeDocument/2006/relationships/slide" Target="slide63.xml"/><Relationship Id="rId4" Type="http://schemas.openxmlformats.org/officeDocument/2006/relationships/slide" Target="slide9.xml"/><Relationship Id="rId9" Type="http://schemas.openxmlformats.org/officeDocument/2006/relationships/slide" Target="slide19.xml"/><Relationship Id="rId14" Type="http://schemas.openxmlformats.org/officeDocument/2006/relationships/slide" Target="slide29.xml"/><Relationship Id="rId22" Type="http://schemas.openxmlformats.org/officeDocument/2006/relationships/slide" Target="slide45.xml"/><Relationship Id="rId27" Type="http://schemas.openxmlformats.org/officeDocument/2006/relationships/slide" Target="slide55.xml"/><Relationship Id="rId30" Type="http://schemas.openxmlformats.org/officeDocument/2006/relationships/slide" Target="slide6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Rot="1" noChangeAspect="1" noChangeArrowheads="1"/>
          </p:cNvPicPr>
          <p:nvPr>
            <a:wavAudioFile r:embed="rId1" name="WELCOME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NDONE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3" name="FADEAPPL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6294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Jeopardy_Think_Music.mp3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73" fill="hold"/>
                                        <p:tgtEl>
                                          <p:spTgt spid="20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137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469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3842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671" fill="hold"/>
                                        <p:tgtEl>
                                          <p:spTgt spid="20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8513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950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057400"/>
            <a:ext cx="59436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Product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Mix</a:t>
            </a:r>
          </a:p>
        </p:txBody>
      </p:sp>
      <p:sp>
        <p:nvSpPr>
          <p:cNvPr id="11267" name="AutoShape 3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9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114800" y="57150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2057400"/>
            <a:ext cx="73152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Items added to a product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 make it more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attractive to the target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market.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81200" y="2209800"/>
            <a:ext cx="5715000" cy="236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Product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Extensions</a:t>
            </a:r>
          </a:p>
        </p:txBody>
      </p:sp>
      <p:sp>
        <p:nvSpPr>
          <p:cNvPr id="1331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7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114800" y="57150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524000"/>
            <a:ext cx="7543800" cy="396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does a product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line involve?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990600"/>
            <a:ext cx="7696200" cy="434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Different packaging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Different flavors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Different quality categories</a:t>
            </a:r>
          </a:p>
        </p:txBody>
      </p:sp>
      <p:sp>
        <p:nvSpPr>
          <p:cNvPr id="15363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86200" y="57912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$300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676400"/>
            <a:ext cx="73152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are the different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stages of brand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recognition?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143000"/>
            <a:ext cx="7010400" cy="434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Nonrecognition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Rejection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Recognition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Preference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Insistence</a:t>
            </a:r>
          </a:p>
        </p:txBody>
      </p:sp>
      <p:sp>
        <p:nvSpPr>
          <p:cNvPr id="17411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86200" y="57912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219200"/>
            <a:ext cx="7543800" cy="487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are the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components of the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product mix?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914400"/>
            <a:ext cx="7239000" cy="449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Product line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Packaging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Brand development</a:t>
            </a:r>
          </a:p>
        </p:txBody>
      </p:sp>
      <p:sp>
        <p:nvSpPr>
          <p:cNvPr id="19459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0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86200" y="58674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19200" y="1828800"/>
            <a:ext cx="6781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 the bottom line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for sports.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838200" y="1295400"/>
            <a:ext cx="75438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5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Product </a:t>
            </a:r>
          </a:p>
          <a:p>
            <a:pPr algn="ctr"/>
            <a:r>
              <a:rPr lang="en-US" sz="25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Mix</a:t>
            </a:r>
          </a:p>
        </p:txBody>
      </p:sp>
      <p:pic>
        <p:nvPicPr>
          <p:cNvPr id="4099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ILLAPIR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67800" y="67818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867" fill="hold"/>
                                        <p:tgtEl>
                                          <p:spTgt spid="4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9"/>
                </p:tgtEl>
              </p:cMediaNode>
            </p:audio>
          </p:childTnLst>
        </p:cTn>
      </p:par>
    </p:tnLst>
    <p:bldLst>
      <p:bldP spid="409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048000" y="2286000"/>
            <a:ext cx="39624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win</a:t>
            </a:r>
          </a:p>
        </p:txBody>
      </p:sp>
      <p:sp>
        <p:nvSpPr>
          <p:cNvPr id="21507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8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9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86200" y="57912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1828800"/>
            <a:ext cx="7696200" cy="327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Define what blue-chip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athletes are.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1447800"/>
            <a:ext cx="62484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Highly talented athletes who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Demonstrate good character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and leadership qualities</a:t>
            </a:r>
          </a:p>
        </p:txBody>
      </p:sp>
      <p:sp>
        <p:nvSpPr>
          <p:cNvPr id="2355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962400" y="58674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19200" y="1524000"/>
            <a:ext cx="6629400" cy="342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Incentives received in addition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 a base salary, such as medical insurance,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use of an organization’s vehicles,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paid travel e.t.c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5257800" cy="3200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Fringe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Benefits</a:t>
            </a:r>
          </a:p>
        </p:txBody>
      </p:sp>
      <p:sp>
        <p:nvSpPr>
          <p:cNvPr id="25603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5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962400" y="58674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$300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6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19200" y="1828800"/>
            <a:ext cx="67056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can become a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competition between college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and professional teams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2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828800"/>
            <a:ext cx="7467600" cy="289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Recruiting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young athletes</a:t>
            </a:r>
          </a:p>
        </p:txBody>
      </p:sp>
      <p:sp>
        <p:nvSpPr>
          <p:cNvPr id="27653" name="WordArt 8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962400" y="57912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828800"/>
            <a:ext cx="7543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Why is it important for young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athletes to hire trustworthy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agents to represent them?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143000"/>
            <a:ext cx="6553200" cy="472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So that agents will look out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for their best interests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and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negotiate a fair deal. </a:t>
            </a:r>
          </a:p>
        </p:txBody>
      </p:sp>
      <p:sp>
        <p:nvSpPr>
          <p:cNvPr id="29699" name="AutoShape 3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AutoShape 4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1" name="WordArt 5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962400" y="59436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828800"/>
            <a:ext cx="75438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strategy introduces  a </a:t>
            </a:r>
          </a:p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ew product at a very </a:t>
            </a:r>
          </a:p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igh price.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990600" y="1371600"/>
            <a:ext cx="7086600" cy="419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Recruiting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Athletes &amp;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Entertainers 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209800"/>
            <a:ext cx="58674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Skimming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Price</a:t>
            </a:r>
          </a:p>
          <a:p>
            <a:pPr algn="ctr"/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Stategy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1747" name="AutoShape 6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AutoShape 7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WordArt 8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962400" y="58674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828800"/>
            <a:ext cx="77724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strategy that uses low pricing to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help capture a large market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share early.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828800"/>
            <a:ext cx="6324600" cy="335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Penetration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Price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Strategy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379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10000" y="58674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2362200"/>
            <a:ext cx="75438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At what stage of the product life 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Cycle is a product somewhat of a </a:t>
            </a:r>
          </a:p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ovelty (innovation)?</a:t>
            </a:r>
          </a:p>
          <a:p>
            <a:pPr algn="ctr"/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447800" y="2209800"/>
            <a:ext cx="61722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Introduction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Stage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5843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4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5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86200" y="58674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$300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09600" y="2133600"/>
            <a:ext cx="79248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List the 4 steps to the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product life cycle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(in correct order).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1600200"/>
            <a:ext cx="7467600" cy="388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742950" indent="-742950" algn="ctr">
              <a:buFont typeface="+mj-lt"/>
              <a:buAutoNum type="arabicPeriod"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Introduction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Growth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Maturity</a:t>
            </a:r>
          </a:p>
          <a:p>
            <a:pPr marL="742950" indent="-742950" algn="ctr">
              <a:buFont typeface="+mj-lt"/>
              <a:buAutoNum type="arabicPeriod"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Decline</a:t>
            </a:r>
          </a:p>
          <a:p>
            <a:pPr algn="ctr"/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7891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2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3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038600" y="58674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524000"/>
            <a:ext cx="6934200" cy="396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Difference between skimming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price strategy and penetration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price strategy.</a:t>
            </a:r>
          </a:p>
          <a:p>
            <a:pPr algn="ctr"/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447800" y="1295400"/>
            <a:ext cx="6858000" cy="419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Skimming Price Strategy 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introduces new products at a very high price.</a:t>
            </a:r>
          </a:p>
          <a:p>
            <a:pPr algn="ctr"/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Penetration </a:t>
            </a: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rice Strategy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uses low pricing to help capture a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large market share early</a:t>
            </a:r>
          </a:p>
          <a:p>
            <a:pPr algn="ctr"/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9939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0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1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86200" y="58674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1905000"/>
            <a:ext cx="7772400" cy="335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Should the sales associate offer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customer discounts to make the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sale during the demonstration stage?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1524000" y="1828800"/>
            <a:ext cx="61722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Product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Life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Cycle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2819400"/>
            <a:ext cx="35814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No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41987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88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89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962400" y="59436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1676400"/>
            <a:ext cx="7772400" cy="388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suggestion selling?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133600" y="1981200"/>
            <a:ext cx="502920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Asking customers if they want </a:t>
            </a:r>
          </a:p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 purchase related products.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46083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4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733800" y="58674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$300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09600" y="2286000"/>
            <a:ext cx="80772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At what stage of the selling process,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does suggestion selling</a:t>
            </a:r>
          </a:p>
          <a:p>
            <a:pPr algn="ctr"/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ake place?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2286000"/>
            <a:ext cx="60198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Closing the sale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4403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7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86200" y="59436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09600" y="2362200"/>
            <a:ext cx="80772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Information gathered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about your competitors.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2133600"/>
            <a:ext cx="5334000" cy="274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Marketing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Intelligence</a:t>
            </a:r>
          </a:p>
        </p:txBody>
      </p:sp>
      <p:sp>
        <p:nvSpPr>
          <p:cNvPr id="48131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2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3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114800" y="59436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09600" y="1676400"/>
            <a:ext cx="7848600" cy="3581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List the six steps of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sales process. 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371600"/>
            <a:ext cx="63246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742950" indent="-742950" algn="ctr">
              <a:buAutoNum type="arabicPeriod"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Pre-approach</a:t>
            </a:r>
          </a:p>
          <a:p>
            <a:pPr marL="742950" indent="-742950" algn="ctr">
              <a:buAutoNum type="arabicPeriod"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Approach</a:t>
            </a:r>
          </a:p>
          <a:p>
            <a:pPr marL="742950" indent="-742950" algn="ctr">
              <a:buAutoNum type="arabicPeriod"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Demonstration</a:t>
            </a:r>
          </a:p>
          <a:p>
            <a:pPr marL="742950" indent="-742950" algn="ctr">
              <a:buAutoNum type="arabicPeriod"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Answering questions</a:t>
            </a:r>
          </a:p>
          <a:p>
            <a:pPr marL="742950" indent="-742950" algn="ctr">
              <a:buAutoNum type="arabicPeriod"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Closing the sale</a:t>
            </a:r>
          </a:p>
          <a:p>
            <a:pPr marL="742950" indent="-742950" algn="ctr">
              <a:buAutoNum type="arabicPeriod"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Follow-up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0179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0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1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10000" y="58674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09600" y="1828800"/>
            <a:ext cx="8001000" cy="3581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Registered businesses that legally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buy and sell tickets to a variety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entertainment &amp; sports events.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1066800" y="2057400"/>
            <a:ext cx="7239000" cy="335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Sales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Process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219200"/>
            <a:ext cx="5410200" cy="411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Ticket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Brokers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2227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8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9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962400" y="58674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1752600"/>
            <a:ext cx="7924800" cy="335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They charge illegal prices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for tickets to sports and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entertainment events.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2895600"/>
            <a:ext cx="58674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Ticket Scalpers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427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7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962400" y="58674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2514600"/>
            <a:ext cx="74676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Premium stadium seats located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outside that are usually cushioned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and roomy and provide a good view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of the action.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2133600"/>
            <a:ext cx="63246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Club seats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6323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4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5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86200" y="58674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$300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219200"/>
            <a:ext cx="7696200" cy="434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Fancy rooms inside stadium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And arenas that allow corporate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executives and some wealthy private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Individuals to entertain clients and friends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while watching events.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2971800"/>
            <a:ext cx="54102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Suites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58371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2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3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86200" y="58674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905000"/>
            <a:ext cx="6019800" cy="342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How is cold calling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conducted?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752600"/>
            <a:ext cx="54102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Through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Telemarketing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60419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0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1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038600" y="59436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2057400"/>
            <a:ext cx="7924800" cy="312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 direct, personal communication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with prospective customers to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access their needs?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914400" y="1219200"/>
            <a:ext cx="7391400" cy="472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Ticket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Sales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2514600"/>
            <a:ext cx="7543800" cy="236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Personal Selling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62467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8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10000" y="59436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1676400"/>
            <a:ext cx="76962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do you call physical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features that can be seen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and felt.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27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Tangible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Parts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6451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7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86200" y="59436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2133600"/>
            <a:ext cx="74676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are the products lines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of Nike’s brand?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981200"/>
            <a:ext cx="52578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742950" indent="-742950" algn="ctr">
              <a:buAutoNum type="arabicPeriod"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Footwear</a:t>
            </a:r>
          </a:p>
          <a:p>
            <a:pPr marL="742950" indent="-742950" algn="ctr">
              <a:buAutoNum type="arabicPeriod"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Apparel</a:t>
            </a:r>
          </a:p>
          <a:p>
            <a:pPr marL="742950" indent="-742950" algn="ctr">
              <a:buAutoNum type="arabicPeriod"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Equipment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66563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64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65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10000" y="59436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$300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2133600"/>
            <a:ext cx="7010400" cy="289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Describe what “Recommit”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means in the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Decline Stage.</a:t>
            </a:r>
          </a:p>
          <a:p>
            <a:pPr algn="ctr"/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524000"/>
            <a:ext cx="74676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Originally developed and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promoted for a specific purpose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is now marketed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for other purposes.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68611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12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13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86200" y="59436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1905000"/>
            <a:ext cx="7848600" cy="335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Explain the pre-approach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step in the sales process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09600" y="1905000"/>
            <a:ext cx="77724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Salesperson learns everything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possible about the products and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services offered, the target market,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and the competition</a:t>
            </a:r>
          </a:p>
        </p:txBody>
      </p:sp>
      <p:sp>
        <p:nvSpPr>
          <p:cNvPr id="70659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60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61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810000" y="5943600"/>
            <a:ext cx="144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WordArt 2"/>
          <p:cNvSpPr>
            <a:spLocks noChangeArrowheads="1" noChangeShapeType="1" noTextEdit="1"/>
          </p:cNvSpPr>
          <p:nvPr/>
        </p:nvSpPr>
        <p:spPr bwMode="auto">
          <a:xfrm>
            <a:off x="838200" y="1295400"/>
            <a:ext cx="74676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Final Jeopardy</a:t>
            </a:r>
          </a:p>
        </p:txBody>
      </p:sp>
      <p:sp>
        <p:nvSpPr>
          <p:cNvPr id="77827" name="WordArt 3"/>
          <p:cNvSpPr>
            <a:spLocks noChangeArrowheads="1" noChangeShapeType="1" noTextEdit="1"/>
          </p:cNvSpPr>
          <p:nvPr/>
        </p:nvSpPr>
        <p:spPr bwMode="auto">
          <a:xfrm>
            <a:off x="762000" y="3505200"/>
            <a:ext cx="7467600" cy="25765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What is the difference</a:t>
            </a:r>
          </a:p>
          <a:p>
            <a:pPr algn="ctr"/>
            <a:r>
              <a:rPr lang="en-US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between </a:t>
            </a:r>
            <a:r>
              <a:rPr lang="en-US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Product Extension</a:t>
            </a:r>
          </a:p>
          <a:p>
            <a:pPr algn="ctr"/>
            <a:r>
              <a:rPr lang="en-US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And</a:t>
            </a:r>
          </a:p>
          <a:p>
            <a:pPr algn="ctr"/>
            <a:r>
              <a:rPr lang="en-US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Comic Sans MS"/>
              </a:rPr>
              <a:t>Product Enhancement?</a:t>
            </a:r>
            <a:endParaRPr lang="en-US" sz="3600" b="1" i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pic>
        <p:nvPicPr>
          <p:cNvPr id="77829" name="Jeopardy_Think_Music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2484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1373" fill="hold"/>
                                        <p:tgtEl>
                                          <p:spTgt spid="778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7829"/>
                </p:tgtEl>
              </p:cMediaNode>
            </p:audio>
          </p:childTnLst>
        </p:cTn>
      </p:par>
    </p:tnLst>
    <p:bldLst>
      <p:bldP spid="778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685800" y="1905000"/>
            <a:ext cx="784860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Miscellaneous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WordArt 2"/>
          <p:cNvSpPr>
            <a:spLocks noChangeArrowheads="1" noChangeShapeType="1" noTextEdit="1"/>
          </p:cNvSpPr>
          <p:nvPr/>
        </p:nvSpPr>
        <p:spPr bwMode="auto">
          <a:xfrm>
            <a:off x="914400" y="1143000"/>
            <a:ext cx="7543800" cy="434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Extension – items added to the product to </a:t>
            </a:r>
          </a:p>
          <a:p>
            <a:pPr algn="ctr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make it more attractive to the target market.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Enhancement – features added to the basic product that</a:t>
            </a:r>
          </a:p>
          <a:p>
            <a:pPr algn="ctr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satisfy additional needs and wants </a:t>
            </a:r>
          </a:p>
          <a:p>
            <a:pPr algn="ctr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with the same purchase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7885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4008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8" name="AutoShape 11">
            <a:hlinkClick r:id="" action="ppaction://noaction" highlightClick="1">
              <a:snd r:embed="rId4" name="applause.wav"/>
            </a:hlinkClick>
          </p:cNvPr>
          <p:cNvSpPr>
            <a:spLocks noChangeArrowheads="1"/>
          </p:cNvSpPr>
          <p:nvPr/>
        </p:nvSpPr>
        <p:spPr bwMode="auto">
          <a:xfrm>
            <a:off x="609600" y="55626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4320" fill="hold"/>
                                        <p:tgtEl>
                                          <p:spTgt spid="788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8854"/>
                </p:tgtEl>
              </p:cMediaNode>
            </p:audio>
          </p:childTnLst>
        </p:cTn>
      </p:par>
    </p:tnLst>
    <p:bldLst>
      <p:bldP spid="788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2286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Product</a:t>
            </a:r>
          </a:p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Mix</a:t>
            </a:r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Recruiting Athletes</a:t>
            </a:r>
          </a:p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&amp; Entertainers</a:t>
            </a: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32766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Product </a:t>
            </a:r>
          </a:p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Life Cycle</a:t>
            </a:r>
          </a:p>
        </p:txBody>
      </p:sp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4724400" y="304800"/>
            <a:ext cx="1219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Sales</a:t>
            </a:r>
          </a:p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Process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6248400" y="304800"/>
            <a:ext cx="114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Ticket</a:t>
            </a:r>
          </a:p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Sales</a:t>
            </a:r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7696200" y="381000"/>
            <a:ext cx="1295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Miscellaneous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9224" name="Text Box 42"/>
          <p:cNvSpPr txBox="1">
            <a:spLocks noChangeArrowheads="1"/>
          </p:cNvSpPr>
          <p:nvPr/>
        </p:nvSpPr>
        <p:spPr bwMode="auto">
          <a:xfrm>
            <a:off x="161925" y="1295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4" action="ppaction://hlinksldjump"/>
              </a:rPr>
              <a:t>$100</a:t>
            </a:r>
            <a:endParaRPr lang="en-US" sz="4000" b="1"/>
          </a:p>
        </p:txBody>
      </p:sp>
      <p:sp>
        <p:nvSpPr>
          <p:cNvPr id="9225" name="Text Box 43"/>
          <p:cNvSpPr txBox="1">
            <a:spLocks noChangeArrowheads="1"/>
          </p:cNvSpPr>
          <p:nvPr/>
        </p:nvSpPr>
        <p:spPr bwMode="auto">
          <a:xfrm>
            <a:off x="161925" y="2438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5" action="ppaction://hlinksldjump"/>
              </a:rPr>
              <a:t>$200</a:t>
            </a:r>
            <a:endParaRPr lang="en-US" sz="4000" b="1"/>
          </a:p>
        </p:txBody>
      </p:sp>
      <p:sp>
        <p:nvSpPr>
          <p:cNvPr id="9226" name="Text Box 44"/>
          <p:cNvSpPr txBox="1">
            <a:spLocks noChangeArrowheads="1"/>
          </p:cNvSpPr>
          <p:nvPr/>
        </p:nvSpPr>
        <p:spPr bwMode="auto">
          <a:xfrm>
            <a:off x="161925" y="3581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6" action="ppaction://hlinksldjump"/>
              </a:rPr>
              <a:t>$300</a:t>
            </a:r>
            <a:endParaRPr lang="en-US" sz="4000" b="1"/>
          </a:p>
        </p:txBody>
      </p:sp>
      <p:sp>
        <p:nvSpPr>
          <p:cNvPr id="9227" name="Text Box 45"/>
          <p:cNvSpPr txBox="1">
            <a:spLocks noChangeArrowheads="1"/>
          </p:cNvSpPr>
          <p:nvPr/>
        </p:nvSpPr>
        <p:spPr bwMode="auto">
          <a:xfrm>
            <a:off x="161925" y="4724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7" action="ppaction://hlinksldjump"/>
              </a:rPr>
              <a:t>$400</a:t>
            </a:r>
            <a:endParaRPr lang="en-US" sz="4000" b="1"/>
          </a:p>
        </p:txBody>
      </p:sp>
      <p:sp>
        <p:nvSpPr>
          <p:cNvPr id="9228" name="Text Box 46"/>
          <p:cNvSpPr txBox="1">
            <a:spLocks noChangeArrowheads="1"/>
          </p:cNvSpPr>
          <p:nvPr/>
        </p:nvSpPr>
        <p:spPr bwMode="auto">
          <a:xfrm>
            <a:off x="161925" y="5867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8" action="ppaction://hlinksldjump"/>
              </a:rPr>
              <a:t>$500</a:t>
            </a:r>
            <a:endParaRPr lang="en-US" sz="4000" b="1"/>
          </a:p>
        </p:txBody>
      </p:sp>
      <p:sp>
        <p:nvSpPr>
          <p:cNvPr id="9229" name="Text Box 47"/>
          <p:cNvSpPr txBox="1">
            <a:spLocks noChangeArrowheads="1"/>
          </p:cNvSpPr>
          <p:nvPr/>
        </p:nvSpPr>
        <p:spPr bwMode="auto">
          <a:xfrm>
            <a:off x="1685925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9" action="ppaction://hlinksldjump"/>
              </a:rPr>
              <a:t>$100</a:t>
            </a:r>
            <a:endParaRPr lang="en-US" sz="4000" b="1"/>
          </a:p>
        </p:txBody>
      </p:sp>
      <p:sp>
        <p:nvSpPr>
          <p:cNvPr id="9230" name="Text Box 49"/>
          <p:cNvSpPr txBox="1">
            <a:spLocks noChangeArrowheads="1"/>
          </p:cNvSpPr>
          <p:nvPr/>
        </p:nvSpPr>
        <p:spPr bwMode="auto">
          <a:xfrm>
            <a:off x="169545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0" action="ppaction://hlinksldjump"/>
              </a:rPr>
              <a:t>$200</a:t>
            </a:r>
            <a:endParaRPr lang="en-US" sz="4000" b="1"/>
          </a:p>
        </p:txBody>
      </p:sp>
      <p:sp>
        <p:nvSpPr>
          <p:cNvPr id="9231" name="Text Box 50"/>
          <p:cNvSpPr txBox="1">
            <a:spLocks noChangeArrowheads="1"/>
          </p:cNvSpPr>
          <p:nvPr/>
        </p:nvSpPr>
        <p:spPr bwMode="auto">
          <a:xfrm>
            <a:off x="1685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1" action="ppaction://hlinksldjump"/>
              </a:rPr>
              <a:t>$300</a:t>
            </a:r>
            <a:endParaRPr lang="en-US" sz="4000" b="1"/>
          </a:p>
        </p:txBody>
      </p:sp>
      <p:sp>
        <p:nvSpPr>
          <p:cNvPr id="9232" name="Text Box 51"/>
          <p:cNvSpPr txBox="1">
            <a:spLocks noChangeArrowheads="1"/>
          </p:cNvSpPr>
          <p:nvPr/>
        </p:nvSpPr>
        <p:spPr bwMode="auto">
          <a:xfrm>
            <a:off x="1685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2" action="ppaction://hlinksldjump"/>
              </a:rPr>
              <a:t>$400</a:t>
            </a:r>
            <a:endParaRPr lang="en-US" sz="4000" b="1"/>
          </a:p>
        </p:txBody>
      </p:sp>
      <p:sp>
        <p:nvSpPr>
          <p:cNvPr id="9233" name="Text Box 52"/>
          <p:cNvSpPr txBox="1">
            <a:spLocks noChangeArrowheads="1"/>
          </p:cNvSpPr>
          <p:nvPr/>
        </p:nvSpPr>
        <p:spPr bwMode="auto">
          <a:xfrm>
            <a:off x="1685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3" action="ppaction://hlinksldjump"/>
              </a:rPr>
              <a:t>$500</a:t>
            </a:r>
            <a:endParaRPr lang="en-US" sz="4000" b="1"/>
          </a:p>
        </p:txBody>
      </p:sp>
      <p:sp>
        <p:nvSpPr>
          <p:cNvPr id="9234" name="Text Box 53"/>
          <p:cNvSpPr txBox="1">
            <a:spLocks noChangeArrowheads="1"/>
          </p:cNvSpPr>
          <p:nvPr/>
        </p:nvSpPr>
        <p:spPr bwMode="auto">
          <a:xfrm>
            <a:off x="3209925" y="12795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4" action="ppaction://hlinksldjump"/>
              </a:rPr>
              <a:t>$100</a:t>
            </a:r>
            <a:endParaRPr lang="en-US" sz="4000" b="1"/>
          </a:p>
        </p:txBody>
      </p:sp>
      <p:sp>
        <p:nvSpPr>
          <p:cNvPr id="9235" name="Text Box 54"/>
          <p:cNvSpPr txBox="1">
            <a:spLocks noChangeArrowheads="1"/>
          </p:cNvSpPr>
          <p:nvPr/>
        </p:nvSpPr>
        <p:spPr bwMode="auto">
          <a:xfrm>
            <a:off x="3209925" y="2438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5" action="ppaction://hlinksldjump"/>
              </a:rPr>
              <a:t>$200</a:t>
            </a:r>
            <a:endParaRPr lang="en-US" sz="4000" b="1"/>
          </a:p>
        </p:txBody>
      </p:sp>
      <p:sp>
        <p:nvSpPr>
          <p:cNvPr id="9236" name="Text Box 55"/>
          <p:cNvSpPr txBox="1">
            <a:spLocks noChangeArrowheads="1"/>
          </p:cNvSpPr>
          <p:nvPr/>
        </p:nvSpPr>
        <p:spPr bwMode="auto">
          <a:xfrm>
            <a:off x="3200400" y="35655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6" action="ppaction://hlinksldjump"/>
              </a:rPr>
              <a:t>$300</a:t>
            </a:r>
            <a:endParaRPr lang="en-US" sz="4000" b="1"/>
          </a:p>
        </p:txBody>
      </p:sp>
      <p:sp>
        <p:nvSpPr>
          <p:cNvPr id="9237" name="Text Box 56"/>
          <p:cNvSpPr txBox="1">
            <a:spLocks noChangeArrowheads="1"/>
          </p:cNvSpPr>
          <p:nvPr/>
        </p:nvSpPr>
        <p:spPr bwMode="auto">
          <a:xfrm>
            <a:off x="3209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7" action="ppaction://hlinksldjump"/>
              </a:rPr>
              <a:t>$400</a:t>
            </a:r>
            <a:endParaRPr lang="en-US" sz="4000" b="1"/>
          </a:p>
        </p:txBody>
      </p:sp>
      <p:sp>
        <p:nvSpPr>
          <p:cNvPr id="9238" name="Text Box 57"/>
          <p:cNvSpPr txBox="1">
            <a:spLocks noChangeArrowheads="1"/>
          </p:cNvSpPr>
          <p:nvPr/>
        </p:nvSpPr>
        <p:spPr bwMode="auto">
          <a:xfrm>
            <a:off x="3209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8" action="ppaction://hlinksldjump"/>
              </a:rPr>
              <a:t>$500</a:t>
            </a:r>
            <a:endParaRPr lang="en-US" sz="4000" b="1"/>
          </a:p>
        </p:txBody>
      </p:sp>
      <p:sp>
        <p:nvSpPr>
          <p:cNvPr id="9239" name="Text Box 58"/>
          <p:cNvSpPr txBox="1">
            <a:spLocks noChangeArrowheads="1"/>
          </p:cNvSpPr>
          <p:nvPr/>
        </p:nvSpPr>
        <p:spPr bwMode="auto">
          <a:xfrm>
            <a:off x="472440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9" action="ppaction://hlinksldjump"/>
              </a:rPr>
              <a:t>$100</a:t>
            </a:r>
            <a:endParaRPr lang="en-US" sz="4000" b="1"/>
          </a:p>
        </p:txBody>
      </p:sp>
      <p:sp>
        <p:nvSpPr>
          <p:cNvPr id="9240" name="Text Box 59"/>
          <p:cNvSpPr txBox="1">
            <a:spLocks noChangeArrowheads="1"/>
          </p:cNvSpPr>
          <p:nvPr/>
        </p:nvSpPr>
        <p:spPr bwMode="auto">
          <a:xfrm>
            <a:off x="472440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0" action="ppaction://hlinksldjump"/>
              </a:rPr>
              <a:t>$200</a:t>
            </a:r>
            <a:endParaRPr lang="en-US" sz="4000" b="1"/>
          </a:p>
        </p:txBody>
      </p:sp>
      <p:sp>
        <p:nvSpPr>
          <p:cNvPr id="9241" name="Text Box 60"/>
          <p:cNvSpPr txBox="1">
            <a:spLocks noChangeArrowheads="1"/>
          </p:cNvSpPr>
          <p:nvPr/>
        </p:nvSpPr>
        <p:spPr bwMode="auto">
          <a:xfrm>
            <a:off x="4733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1" action="ppaction://hlinksldjump"/>
              </a:rPr>
              <a:t>$300</a:t>
            </a:r>
            <a:endParaRPr lang="en-US" sz="4000" b="1"/>
          </a:p>
        </p:txBody>
      </p:sp>
      <p:sp>
        <p:nvSpPr>
          <p:cNvPr id="9242" name="Text Box 61"/>
          <p:cNvSpPr txBox="1">
            <a:spLocks noChangeArrowheads="1"/>
          </p:cNvSpPr>
          <p:nvPr/>
        </p:nvSpPr>
        <p:spPr bwMode="auto">
          <a:xfrm>
            <a:off x="4733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2" action="ppaction://hlinksldjump"/>
              </a:rPr>
              <a:t>$400</a:t>
            </a:r>
            <a:endParaRPr lang="en-US" sz="4000" b="1"/>
          </a:p>
        </p:txBody>
      </p:sp>
      <p:sp>
        <p:nvSpPr>
          <p:cNvPr id="9243" name="Text Box 62"/>
          <p:cNvSpPr txBox="1">
            <a:spLocks noChangeArrowheads="1"/>
          </p:cNvSpPr>
          <p:nvPr/>
        </p:nvSpPr>
        <p:spPr bwMode="auto">
          <a:xfrm>
            <a:off x="4733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3" action="ppaction://hlinksldjump"/>
              </a:rPr>
              <a:t>$500</a:t>
            </a:r>
            <a:endParaRPr lang="en-US" sz="4000" b="1"/>
          </a:p>
        </p:txBody>
      </p:sp>
      <p:sp>
        <p:nvSpPr>
          <p:cNvPr id="9244" name="Text Box 63"/>
          <p:cNvSpPr txBox="1">
            <a:spLocks noChangeArrowheads="1"/>
          </p:cNvSpPr>
          <p:nvPr/>
        </p:nvSpPr>
        <p:spPr bwMode="auto">
          <a:xfrm>
            <a:off x="626745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4" action="ppaction://hlinksldjump"/>
              </a:rPr>
              <a:t>$100</a:t>
            </a:r>
            <a:endParaRPr lang="en-US" sz="4000" b="1"/>
          </a:p>
        </p:txBody>
      </p:sp>
      <p:sp>
        <p:nvSpPr>
          <p:cNvPr id="9245" name="Text Box 64"/>
          <p:cNvSpPr txBox="1">
            <a:spLocks noChangeArrowheads="1"/>
          </p:cNvSpPr>
          <p:nvPr/>
        </p:nvSpPr>
        <p:spPr bwMode="auto">
          <a:xfrm>
            <a:off x="6257925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5" action="ppaction://hlinksldjump"/>
              </a:rPr>
              <a:t>$200</a:t>
            </a:r>
            <a:endParaRPr lang="en-US" sz="4000" b="1"/>
          </a:p>
        </p:txBody>
      </p:sp>
      <p:sp>
        <p:nvSpPr>
          <p:cNvPr id="9246" name="Text Box 65"/>
          <p:cNvSpPr txBox="1">
            <a:spLocks noChangeArrowheads="1"/>
          </p:cNvSpPr>
          <p:nvPr/>
        </p:nvSpPr>
        <p:spPr bwMode="auto">
          <a:xfrm>
            <a:off x="6267450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6" action="ppaction://hlinksldjump"/>
              </a:rPr>
              <a:t>$300</a:t>
            </a:r>
            <a:endParaRPr lang="en-US" sz="4000" b="1"/>
          </a:p>
        </p:txBody>
      </p:sp>
      <p:sp>
        <p:nvSpPr>
          <p:cNvPr id="9247" name="Text Box 66"/>
          <p:cNvSpPr txBox="1">
            <a:spLocks noChangeArrowheads="1"/>
          </p:cNvSpPr>
          <p:nvPr/>
        </p:nvSpPr>
        <p:spPr bwMode="auto">
          <a:xfrm>
            <a:off x="6267450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7" action="ppaction://hlinksldjump"/>
              </a:rPr>
              <a:t>$400</a:t>
            </a:r>
            <a:endParaRPr lang="en-US" sz="4000" b="1"/>
          </a:p>
        </p:txBody>
      </p:sp>
      <p:sp>
        <p:nvSpPr>
          <p:cNvPr id="9248" name="Text Box 67"/>
          <p:cNvSpPr txBox="1">
            <a:spLocks noChangeArrowheads="1"/>
          </p:cNvSpPr>
          <p:nvPr/>
        </p:nvSpPr>
        <p:spPr bwMode="auto">
          <a:xfrm>
            <a:off x="6267450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8" action="ppaction://hlinksldjump"/>
              </a:rPr>
              <a:t>$500</a:t>
            </a:r>
            <a:endParaRPr lang="en-US" sz="4000" b="1"/>
          </a:p>
        </p:txBody>
      </p:sp>
      <p:sp>
        <p:nvSpPr>
          <p:cNvPr id="9249" name="Text Box 69"/>
          <p:cNvSpPr txBox="1">
            <a:spLocks noChangeArrowheads="1"/>
          </p:cNvSpPr>
          <p:nvPr/>
        </p:nvSpPr>
        <p:spPr bwMode="auto">
          <a:xfrm>
            <a:off x="779145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9" action="ppaction://hlinksldjump"/>
              </a:rPr>
              <a:t>$100</a:t>
            </a:r>
            <a:endParaRPr lang="en-US" sz="4000" b="1"/>
          </a:p>
        </p:txBody>
      </p:sp>
      <p:sp>
        <p:nvSpPr>
          <p:cNvPr id="9250" name="Text Box 70"/>
          <p:cNvSpPr txBox="1">
            <a:spLocks noChangeArrowheads="1"/>
          </p:cNvSpPr>
          <p:nvPr/>
        </p:nvSpPr>
        <p:spPr bwMode="auto">
          <a:xfrm>
            <a:off x="779145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0" action="ppaction://hlinksldjump"/>
              </a:rPr>
              <a:t>$200</a:t>
            </a:r>
            <a:endParaRPr lang="en-US" sz="4000" b="1"/>
          </a:p>
        </p:txBody>
      </p:sp>
      <p:sp>
        <p:nvSpPr>
          <p:cNvPr id="9251" name="Text Box 71"/>
          <p:cNvSpPr txBox="1">
            <a:spLocks noChangeArrowheads="1"/>
          </p:cNvSpPr>
          <p:nvPr/>
        </p:nvSpPr>
        <p:spPr bwMode="auto">
          <a:xfrm>
            <a:off x="7781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1" action="ppaction://hlinksldjump"/>
              </a:rPr>
              <a:t>$300</a:t>
            </a:r>
            <a:endParaRPr lang="en-US" sz="4000" b="1"/>
          </a:p>
        </p:txBody>
      </p:sp>
      <p:sp>
        <p:nvSpPr>
          <p:cNvPr id="9252" name="Text Box 72"/>
          <p:cNvSpPr txBox="1">
            <a:spLocks noChangeArrowheads="1"/>
          </p:cNvSpPr>
          <p:nvPr/>
        </p:nvSpPr>
        <p:spPr bwMode="auto">
          <a:xfrm>
            <a:off x="7791450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2" action="ppaction://hlinksldjump"/>
              </a:rPr>
              <a:t>$400</a:t>
            </a:r>
            <a:endParaRPr lang="en-US" sz="4000" b="1"/>
          </a:p>
        </p:txBody>
      </p:sp>
      <p:sp>
        <p:nvSpPr>
          <p:cNvPr id="9253" name="Text Box 73"/>
          <p:cNvSpPr txBox="1">
            <a:spLocks noChangeArrowheads="1"/>
          </p:cNvSpPr>
          <p:nvPr/>
        </p:nvSpPr>
        <p:spPr bwMode="auto">
          <a:xfrm>
            <a:off x="7791450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3" action="ppaction://hlinksldjump"/>
              </a:rPr>
              <a:t>$500</a:t>
            </a:r>
            <a:endParaRPr lang="en-US" sz="4000" b="1"/>
          </a:p>
        </p:txBody>
      </p:sp>
      <p:sp>
        <p:nvSpPr>
          <p:cNvPr id="9290" name="AutoShape 74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8763000" y="6477000"/>
            <a:ext cx="304800" cy="2286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1066800"/>
            <a:ext cx="7162800" cy="502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Represents the final form and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total assorted features </a:t>
            </a:r>
          </a:p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for new product</a:t>
            </a:r>
          </a:p>
          <a:p>
            <a:pPr algn="ctr"/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00"/>
    </a:hlink>
    <a:folHlink>
      <a:srgbClr val="3366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732</Words>
  <Application>Microsoft Office PowerPoint</Application>
  <PresentationFormat>On-screen Show (4:3)</PresentationFormat>
  <Paragraphs>260</Paragraphs>
  <Slides>70</Slides>
  <Notes>0</Notes>
  <HiddenSlides>0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1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</vt:vector>
  </TitlesOfParts>
  <Company>Jessamine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Matt Hamlyn</dc:creator>
  <dc:description>email mhamlyn@jessamine.k12.ky.us</dc:description>
  <cp:lastModifiedBy>tmsadmin</cp:lastModifiedBy>
  <cp:revision>91</cp:revision>
  <dcterms:created xsi:type="dcterms:W3CDTF">1999-10-07T17:16:48Z</dcterms:created>
  <dcterms:modified xsi:type="dcterms:W3CDTF">2014-04-25T16:50:23Z</dcterms:modified>
</cp:coreProperties>
</file>